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sldIdLst>
    <p:sldId id="256" r:id="rId5"/>
    <p:sldId id="257" r:id="rId6"/>
    <p:sldId id="258" r:id="rId7"/>
    <p:sldId id="259" r:id="rId8"/>
    <p:sldId id="260" r:id="rId9"/>
    <p:sldId id="262" r:id="rId10"/>
    <p:sldId id="261" r:id="rId11"/>
    <p:sldId id="263" r:id="rId12"/>
    <p:sldId id="264" r:id="rId13"/>
    <p:sldId id="265" r:id="rId14"/>
    <p:sldId id="266" r:id="rId15"/>
    <p:sldId id="267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86406"/>
  </p:normalViewPr>
  <p:slideViewPr>
    <p:cSldViewPr snapToGrid="0" snapToObjects="1" showGuides="1">
      <p:cViewPr varScale="1">
        <p:scale>
          <a:sx n="143" d="100"/>
          <a:sy n="143" d="100"/>
        </p:scale>
        <p:origin x="848" y="10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233" d="100"/>
          <a:sy n="233" d="100"/>
        </p:scale>
        <p:origin x="4032" y="19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png>
</file>

<file path=ppt/media/image13.jpg>
</file>

<file path=ppt/media/image14.png>
</file>

<file path=ppt/media/image15.png>
</file>

<file path=ppt/media/image16.jpg>
</file>

<file path=ppt/media/image17.jpg>
</file>

<file path=ppt/media/image18.png>
</file>

<file path=ppt/media/image2.png>
</file>

<file path=ppt/media/image3.jpg>
</file>

<file path=ppt/media/image4.jpg>
</file>

<file path=ppt/media/image5.jpeg>
</file>

<file path=ppt/media/image6.jpeg>
</file>

<file path=ppt/media/image7.jpg>
</file>

<file path=ppt/media/image8.jpe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1EEFFD-EAF8-2348-9469-508DFE54C0FE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A1E1D8-D779-894F-8BA9-67605AC3B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148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A1E1D8-D779-894F-8BA9-67605AC3B44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821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E1D8-D779-894F-8BA9-67605AC3B44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5880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dirty="0"/>
              <a:t>Use cases: Why do we care about 360 photos?</a:t>
            </a:r>
          </a:p>
          <a:p>
            <a:r>
              <a:rPr lang="en-US" dirty="0"/>
              <a:t>Capturing: Standard cameras &amp; lens, Dual-fisheye cameras, custom built poly capture devices.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Stitching: Challenges for outputting a 360 degree equirectangular projection.</a:t>
            </a:r>
          </a:p>
          <a:p>
            <a:r>
              <a:rPr lang="en-US" dirty="0"/>
              <a:t>Rendering: How do we display these images for end user consumption.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E1D8-D779-894F-8BA9-67605AC3B44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274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Oculus Go is branded as a “all-in-one headset made for entertainment”. Video is increasingly popular on these devices. Facebook/Oculus deserves credit for advancing the technology behind 360-degree video capture.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E1D8-D779-894F-8BA9-67605AC3B44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542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companies building entire products around these photos, e.g. </a:t>
            </a:r>
            <a:r>
              <a:rPr lang="en-US" dirty="0" err="1"/>
              <a:t>StructionSite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E1D8-D779-894F-8BA9-67605AC3B44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74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Advantages:</a:t>
            </a:r>
          </a:p>
          <a:p>
            <a:r>
              <a:rPr lang="en-US" dirty="0"/>
              <a:t>Very high resolution and quality.</a:t>
            </a:r>
          </a:p>
          <a:p>
            <a:r>
              <a:rPr lang="en-US" dirty="0"/>
              <a:t>Disadvantages:</a:t>
            </a:r>
          </a:p>
          <a:p>
            <a:r>
              <a:rPr lang="en-US" dirty="0"/>
              <a:t>Requires manual capture – prior knowledge to exactly positions you need to capture.</a:t>
            </a:r>
          </a:p>
          <a:p>
            <a:r>
              <a:rPr lang="en-US" dirty="0"/>
              <a:t>Difficult to stitch, must properly deal with parallax error.</a:t>
            </a:r>
          </a:p>
          <a:p>
            <a:r>
              <a:rPr lang="en-US" dirty="0"/>
              <a:t>Requires commercial software to stitch with quality.</a:t>
            </a:r>
          </a:p>
          <a:p>
            <a:endParaRPr lang="en-US" dirty="0"/>
          </a:p>
          <a:p>
            <a:r>
              <a:rPr lang="en-US" dirty="0"/>
              <a:t>Photo credit: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Eric </a:t>
            </a:r>
            <a:r>
              <a:rPr lang="en-US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Guizzetti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USC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E1D8-D779-894F-8BA9-67605AC3B44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5620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Facebook has entire suite of hardware, software, streaming solutions for 360-degree video.</a:t>
            </a:r>
          </a:p>
          <a:p>
            <a:r>
              <a:rPr lang="en-US" dirty="0"/>
              <a:t>https://engineering.fb.com/video-engineering/introducing-facebook-surround-360-an-open-high-quality-3d-360-video-capture-system/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E1D8-D779-894F-8BA9-67605AC3B44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1752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the alignment axis of the lens.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E1D8-D779-894F-8BA9-67605AC3B44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2221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that I’m reliant on video so I’m limited to 1920x1080 resolution of raw capture, much less for equirectangular space since each image is up sampled.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E1D8-D779-894F-8BA9-67605AC3B44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6719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images will not align unless you provide the algorithm with the proper aperture angle.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A1E1D8-D779-894F-8BA9-67605AC3B44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429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88A456C-5103-2743-BC5D-546E38D6F9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4101" y="3054538"/>
            <a:ext cx="10515600" cy="61651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rtlCol="0" anchor="ctr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2ACE6AB-6A2E-0D43-A876-575107B60A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25" y="554482"/>
            <a:ext cx="1600200" cy="347999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A76951C-9D55-A244-AEED-D12D89D8061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4188" y="3690933"/>
            <a:ext cx="10528300" cy="403691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>
              <a:buNone/>
              <a:defRPr sz="2400" b="0" i="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016B8E1D-A2A6-C349-BB7F-8C645E3C36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4188" y="5775226"/>
            <a:ext cx="9654894" cy="329737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>
              <a:buNone/>
              <a:defRPr sz="1800" b="1" i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2B23502C-0D44-6B4D-ACEE-FFE9E739906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4188" y="6111686"/>
            <a:ext cx="9654894" cy="329737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415472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6CAB3-73B6-F349-8ABC-8E0E38860F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4101" y="519767"/>
            <a:ext cx="11389760" cy="54927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Agenda Title Goes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2ABA45-B4F7-F945-B753-B845D916DCB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4188" y="1331913"/>
            <a:ext cx="11389760" cy="4060825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457200" marR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2">
                  <a:lumMod val="40000"/>
                  <a:lumOff val="60000"/>
                </a:schemeClr>
              </a:buClr>
              <a:buSzPct val="150000"/>
              <a:buFont typeface="CambriaMath"/>
              <a:buChar char="⎯"/>
              <a:tabLst/>
              <a:defRPr>
                <a:solidFill>
                  <a:schemeClr val="tx2"/>
                </a:solidFill>
              </a:defRPr>
            </a:lvl1pPr>
            <a:lvl2pPr marL="685800" indent="-228600">
              <a:buClr>
                <a:schemeClr val="tx2">
                  <a:lumMod val="40000"/>
                  <a:lumOff val="60000"/>
                </a:schemeClr>
              </a:buClr>
              <a:buSzPct val="150000"/>
              <a:buFont typeface="CambriaMath"/>
              <a:buChar char="⎯"/>
              <a:defRPr>
                <a:solidFill>
                  <a:schemeClr val="tx2"/>
                </a:solidFill>
              </a:defRPr>
            </a:lvl2pPr>
            <a:lvl3pPr marL="1143000" indent="-228600">
              <a:buClr>
                <a:schemeClr val="tx2">
                  <a:lumMod val="40000"/>
                  <a:lumOff val="60000"/>
                </a:schemeClr>
              </a:buClr>
              <a:buSzPct val="150000"/>
              <a:buFont typeface="CambriaMath"/>
              <a:buChar char="⎯"/>
              <a:defRPr>
                <a:solidFill>
                  <a:schemeClr val="tx2"/>
                </a:solidFill>
              </a:defRPr>
            </a:lvl3pPr>
            <a:lvl4pPr marL="1600200" indent="-228600">
              <a:buClr>
                <a:schemeClr val="tx2">
                  <a:lumMod val="40000"/>
                  <a:lumOff val="60000"/>
                </a:schemeClr>
              </a:buClr>
              <a:buSzPct val="150000"/>
              <a:buFont typeface="CambriaMath"/>
              <a:buChar char="⎯"/>
              <a:defRPr>
                <a:solidFill>
                  <a:schemeClr val="tx2"/>
                </a:solidFill>
              </a:defRPr>
            </a:lvl4pPr>
            <a:lvl5pPr marL="2057400" indent="-228600">
              <a:buClr>
                <a:schemeClr val="tx2">
                  <a:lumMod val="40000"/>
                  <a:lumOff val="60000"/>
                </a:schemeClr>
              </a:buClr>
              <a:buSzPct val="150000"/>
              <a:buFont typeface="CambriaMath"/>
              <a:buChar char="⎯"/>
              <a:defRPr>
                <a:solidFill>
                  <a:schemeClr val="tx2"/>
                </a:solidFill>
              </a:defRPr>
            </a:lvl5pPr>
            <a:lvl6pPr marL="2514600" indent="-228600">
              <a:buClr>
                <a:schemeClr val="tx2">
                  <a:lumMod val="40000"/>
                  <a:lumOff val="60000"/>
                </a:schemeClr>
              </a:buClr>
              <a:buSzPct val="150000"/>
              <a:buFont typeface="CambriaMath"/>
              <a:buChar char="⎯"/>
              <a:defRPr/>
            </a:lvl6pPr>
          </a:lstStyle>
          <a:p>
            <a:pPr lvl="0"/>
            <a:r>
              <a:rPr lang="en-US" dirty="0"/>
              <a:t>Section Name Here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2">
                  <a:lumMod val="40000"/>
                  <a:lumOff val="60000"/>
                </a:schemeClr>
              </a:buClr>
              <a:buSzPct val="150000"/>
              <a:buFont typeface="CambriaMath"/>
              <a:buChar char="⎯"/>
              <a:tabLst/>
              <a:defRPr/>
            </a:pPr>
            <a:r>
              <a:rPr lang="en-US" dirty="0"/>
              <a:t>Section Name Here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2">
                  <a:lumMod val="40000"/>
                  <a:lumOff val="60000"/>
                </a:schemeClr>
              </a:buClr>
              <a:buSzPct val="150000"/>
              <a:buFont typeface="CambriaMath"/>
              <a:buChar char="⎯"/>
              <a:tabLst/>
              <a:defRPr/>
            </a:pPr>
            <a:r>
              <a:rPr lang="en-US" dirty="0"/>
              <a:t>Section Name Here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2">
                  <a:lumMod val="40000"/>
                  <a:lumOff val="60000"/>
                </a:schemeClr>
              </a:buClr>
              <a:buSzPct val="150000"/>
              <a:buFont typeface="CambriaMath"/>
              <a:buChar char="⎯"/>
              <a:tabLst/>
              <a:defRPr/>
            </a:pPr>
            <a:r>
              <a:rPr lang="en-US" dirty="0"/>
              <a:t>Section Name Here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966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6F5D68-BD25-7D46-8C7E-0DD336AC24A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094163" y="113038"/>
            <a:ext cx="8097837" cy="674496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Section Photo</a:t>
            </a:r>
          </a:p>
          <a:p>
            <a:r>
              <a:rPr lang="en-US" dirty="0"/>
              <a:t>Goes Here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87A4EC3-7F8C-074B-93A5-F5745181E590}"/>
              </a:ext>
            </a:extLst>
          </p:cNvPr>
          <p:cNvSpPr/>
          <p:nvPr userDrawn="1"/>
        </p:nvSpPr>
        <p:spPr>
          <a:xfrm>
            <a:off x="0" y="99391"/>
            <a:ext cx="4094922" cy="675860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545773-D616-F243-A541-DD34A066B9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6217" y="2313630"/>
            <a:ext cx="3286143" cy="1588127"/>
          </a:xfrm>
          <a:prstGeom prst="roundRect">
            <a:avLst>
              <a:gd name="adj" fmla="val 0"/>
            </a:avLst>
          </a:prstGeom>
          <a:ln w="63500" cmpd="sng">
            <a:noFill/>
          </a:ln>
        </p:spPr>
        <p:txBody>
          <a:bodyPr tIns="457200" bIns="457200">
            <a:noAutofit/>
          </a:bodyPr>
          <a:lstStyle>
            <a:lvl1pPr>
              <a:defRPr sz="24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 Goes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BCD584B-F7FF-7C47-A2B9-CC541F991E8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76250" y="4184800"/>
            <a:ext cx="3286125" cy="79971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3C6DD4-2D59-9749-A2E9-5751DD2EE156}"/>
              </a:ext>
            </a:extLst>
          </p:cNvPr>
          <p:cNvCxnSpPr/>
          <p:nvPr userDrawn="1"/>
        </p:nvCxnSpPr>
        <p:spPr>
          <a:xfrm>
            <a:off x="476217" y="2165343"/>
            <a:ext cx="3286143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1DB060D-B020-1247-A5E5-177A42EE048A}"/>
              </a:ext>
            </a:extLst>
          </p:cNvPr>
          <p:cNvCxnSpPr/>
          <p:nvPr userDrawn="1"/>
        </p:nvCxnSpPr>
        <p:spPr>
          <a:xfrm>
            <a:off x="476217" y="4058353"/>
            <a:ext cx="3286143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6C44FA39-CA9E-0649-93CE-A72FC10F33E7}"/>
              </a:ext>
            </a:extLst>
          </p:cNvPr>
          <p:cNvSpPr/>
          <p:nvPr userDrawn="1"/>
        </p:nvSpPr>
        <p:spPr>
          <a:xfrm>
            <a:off x="11140888" y="5946763"/>
            <a:ext cx="1051112" cy="48092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EDD451B-B8E5-4248-9622-A6BC316606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8920" y="6017809"/>
            <a:ext cx="338834" cy="338834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57C5BA0-854C-7A43-963E-39AE97E282ED}"/>
              </a:ext>
            </a:extLst>
          </p:cNvPr>
          <p:cNvSpPr/>
          <p:nvPr userDrawn="1"/>
        </p:nvSpPr>
        <p:spPr>
          <a:xfrm>
            <a:off x="0" y="0"/>
            <a:ext cx="12192000" cy="1075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6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66F5D68-BD25-7D46-8C7E-0DD336AC24A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820866" y="113038"/>
            <a:ext cx="3371134" cy="674496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Photo</a:t>
            </a:r>
          </a:p>
          <a:p>
            <a:r>
              <a:rPr lang="en-US" dirty="0"/>
              <a:t>Goes Here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C44FA39-CA9E-0649-93CE-A72FC10F33E7}"/>
              </a:ext>
            </a:extLst>
          </p:cNvPr>
          <p:cNvSpPr/>
          <p:nvPr userDrawn="1"/>
        </p:nvSpPr>
        <p:spPr>
          <a:xfrm>
            <a:off x="11140888" y="5946763"/>
            <a:ext cx="1051112" cy="48092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EDD451B-B8E5-4248-9622-A6BC316606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8920" y="6017809"/>
            <a:ext cx="338834" cy="338834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57C5BA0-854C-7A43-963E-39AE97E282ED}"/>
              </a:ext>
            </a:extLst>
          </p:cNvPr>
          <p:cNvSpPr/>
          <p:nvPr userDrawn="1"/>
        </p:nvSpPr>
        <p:spPr>
          <a:xfrm>
            <a:off x="0" y="0"/>
            <a:ext cx="12192000" cy="1075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71DD0E0-2217-0149-B561-EB129E120A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4101" y="519767"/>
            <a:ext cx="7965505" cy="54927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E367EE-C1CF-D045-900E-741370C7169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5300" y="1952232"/>
            <a:ext cx="7954963" cy="36099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</a:p>
          <a:p>
            <a:pPr lvl="0"/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magna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wisi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</a:t>
            </a:r>
            <a:r>
              <a:rPr lang="en-US" dirty="0" err="1"/>
              <a:t>exerci</a:t>
            </a:r>
            <a:r>
              <a:rPr lang="en-US" dirty="0"/>
              <a:t> </a:t>
            </a:r>
            <a:r>
              <a:rPr lang="en-US" dirty="0" err="1"/>
              <a:t>tation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ea.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	• Item 1</a:t>
            </a:r>
          </a:p>
          <a:p>
            <a:pPr lvl="0"/>
            <a:r>
              <a:rPr lang="en-US" dirty="0"/>
              <a:t>	• Item 2</a:t>
            </a:r>
          </a:p>
          <a:p>
            <a:pPr lvl="0"/>
            <a:r>
              <a:rPr lang="en-US" dirty="0"/>
              <a:t>	• Item 3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A6682307-BE64-234A-8A99-92C6B36AFEC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5300" y="1477845"/>
            <a:ext cx="7954963" cy="4743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/>
            </a:lvl1pPr>
          </a:lstStyle>
          <a:p>
            <a:pPr lvl="0"/>
            <a:r>
              <a:rPr lang="en-US" dirty="0"/>
              <a:t>Paragraph Header</a:t>
            </a:r>
          </a:p>
        </p:txBody>
      </p:sp>
    </p:spTree>
    <p:extLst>
      <p:ext uri="{BB962C8B-B14F-4D97-AF65-F5344CB8AC3E}">
        <p14:creationId xmlns:p14="http://schemas.microsoft.com/office/powerpoint/2010/main" val="378758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81D168-2506-2F4F-824F-055D68B7B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00" y="2476314"/>
            <a:ext cx="11073653" cy="13255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404DA9D-D99F-3743-B34F-DAD7D0FF626C}"/>
              </a:ext>
            </a:extLst>
          </p:cNvPr>
          <p:cNvSpPr/>
          <p:nvPr userDrawn="1"/>
        </p:nvSpPr>
        <p:spPr>
          <a:xfrm>
            <a:off x="11140888" y="5946763"/>
            <a:ext cx="1051112" cy="48092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E578698-2668-C144-BC16-82DDB32E78FE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8920" y="6017809"/>
            <a:ext cx="338834" cy="33883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F26AE24-EA4E-CB42-96DD-574A247CB172}"/>
              </a:ext>
            </a:extLst>
          </p:cNvPr>
          <p:cNvSpPr/>
          <p:nvPr userDrawn="1"/>
        </p:nvSpPr>
        <p:spPr>
          <a:xfrm>
            <a:off x="0" y="0"/>
            <a:ext cx="12192000" cy="1075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737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i="0" kern="1200">
          <a:solidFill>
            <a:schemeClr val="tx1"/>
          </a:solidFill>
          <a:latin typeface="Arial Black" panose="020B0604020202020204" pitchFamily="34" charset="0"/>
          <a:ea typeface="+mj-ea"/>
          <a:cs typeface="Arial Black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7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-ieee-org.stanford.idm.oclc.org/document/8296241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gineering.fb.com/video-engineering/under-the-hood-building-360-video/" TargetMode="External"/><Relationship Id="rId4" Type="http://schemas.openxmlformats.org/officeDocument/2006/relationships/hyperlink" Target="https://ieeexplore-ieee-org.stanford.idm.oclc.org/document/8614344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50104-D172-604D-8147-4B1FEFF32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01" y="2410691"/>
            <a:ext cx="10515600" cy="1260357"/>
          </a:xfrm>
        </p:spPr>
        <p:txBody>
          <a:bodyPr/>
          <a:lstStyle/>
          <a:p>
            <a:r>
              <a:rPr lang="en-US" dirty="0"/>
              <a:t>Dual-Fisheye capturing, stitching,</a:t>
            </a:r>
            <a:br>
              <a:rPr lang="en-US" dirty="0"/>
            </a:br>
            <a:r>
              <a:rPr lang="en-US" dirty="0"/>
              <a:t> and rendering 360-degree photos.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679BDE-F48F-CF4F-8D2E-273D6D7227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PSYCH221 Final Project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F61E4-F943-0E46-B4F0-A451E78205D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Jacob Lange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89C078-7872-FA4A-AB37-7ABECAAE73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lanjak11@Stanford.edu</a:t>
            </a:r>
          </a:p>
        </p:txBody>
      </p:sp>
    </p:spTree>
    <p:extLst>
      <p:ext uri="{BB962C8B-B14F-4D97-AF65-F5344CB8AC3E}">
        <p14:creationId xmlns:p14="http://schemas.microsoft.com/office/powerpoint/2010/main" val="3174211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F9F9812-F57B-4E5B-9E2F-853569457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Stitching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4C0C77-15DC-43E0-A1CC-6157EB5082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Output from previous step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170D87-EE34-4899-AB42-1EE932A776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372" y="201486"/>
            <a:ext cx="5261047" cy="26305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9E38069-3C6F-4599-BE60-6CA78FF617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372" y="2928538"/>
            <a:ext cx="5261046" cy="263052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19C76C6-61B8-4FCC-98F9-642750656F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1952233"/>
            <a:ext cx="5692932" cy="320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366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9E2C9A5-C093-4E3C-BA84-4973C651A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Stitching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F27192-53E2-4DF9-B991-942798C67E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5300" y="1952232"/>
            <a:ext cx="7954963" cy="1205295"/>
          </a:xfrm>
        </p:spPr>
        <p:txBody>
          <a:bodyPr/>
          <a:lstStyle/>
          <a:p>
            <a:r>
              <a:rPr lang="en-US" dirty="0"/>
              <a:t>The final step to produce an equirectangular projection ready for rendering is to crop and compose the images into a single projection. This produces a visible seam (shown here) that can blended with an alpha gradient to mask it’s appearance.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519CAD-1699-44CB-B372-BE845F715B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Composing and blending into a single projection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D15066-8B98-4BF1-A03A-833136A7FF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367" y="3274400"/>
            <a:ext cx="2943965" cy="14719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197DEC4-3081-43EC-AEAF-2C29398318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4966" y="3274400"/>
            <a:ext cx="2943965" cy="14719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3DE7095-904D-46CD-83E6-0BAB48BC09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6223" y="4863256"/>
            <a:ext cx="3255629" cy="1622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780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88D5AE6-B1B3-4286-812B-3443C64C4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Rendering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445EC7-9540-466B-8097-ABE42A387A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5300" y="1952233"/>
            <a:ext cx="7954963" cy="2160337"/>
          </a:xfrm>
        </p:spPr>
        <p:txBody>
          <a:bodyPr/>
          <a:lstStyle/>
          <a:p>
            <a:r>
              <a:rPr lang="en-US" dirty="0"/>
              <a:t>Shown here is an example using OpenGL to display these images as an interactive 3D view.</a:t>
            </a:r>
          </a:p>
          <a:p>
            <a:r>
              <a:rPr lang="en-US" dirty="0"/>
              <a:t>The steps are simple:</a:t>
            </a:r>
          </a:p>
          <a:p>
            <a:pPr marL="1028700" lvl="1" indent="-342900">
              <a:buAutoNum type="arabicPeriod"/>
            </a:pPr>
            <a:r>
              <a:rPr lang="en-US" sz="1200" dirty="0"/>
              <a:t>Construction a spherical mesh object</a:t>
            </a:r>
          </a:p>
          <a:p>
            <a:pPr marL="1028700" lvl="1" indent="-342900">
              <a:buAutoNum type="arabicPeriod"/>
            </a:pPr>
            <a:r>
              <a:rPr lang="en-US" sz="1200" dirty="0"/>
              <a:t>Calculate proper UV coordinates, especially at the poles of the mesh</a:t>
            </a:r>
          </a:p>
          <a:p>
            <a:pPr marL="1028700" lvl="1" indent="-342900">
              <a:buAutoNum type="arabicPeriod"/>
            </a:pPr>
            <a:r>
              <a:rPr lang="en-US" sz="1200" dirty="0"/>
              <a:t>Load the mesh for rendering in OpenGL vertex buffers</a:t>
            </a:r>
          </a:p>
          <a:p>
            <a:pPr marL="1028700" lvl="1" indent="-342900">
              <a:buAutoNum type="arabicPeriod"/>
            </a:pPr>
            <a:r>
              <a:rPr lang="en-US" sz="1200" dirty="0"/>
              <a:t>Wrap the 2D equirectangular projection around the mesh object using shaders</a:t>
            </a:r>
          </a:p>
          <a:p>
            <a:pPr marL="1028700" lvl="1" indent="-342900">
              <a:buAutoNum type="arabicPeriod"/>
            </a:pPr>
            <a:r>
              <a:rPr lang="en-US" sz="1200" dirty="0"/>
              <a:t>Enable back face culling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EAC33F-3F0E-4763-AD48-7FACD9F979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From 2D image to interactive 3D view</a:t>
            </a:r>
          </a:p>
        </p:txBody>
      </p:sp>
      <p:pic>
        <p:nvPicPr>
          <p:cNvPr id="6" name="2019-12-10 10-10-09">
            <a:hlinkClick r:id="" action="ppaction://media"/>
            <a:extLst>
              <a:ext uri="{FF2B5EF4-FFF2-40B4-BE49-F238E27FC236}">
                <a16:creationId xmlns:a16="http://schemas.microsoft.com/office/drawing/2014/main" id="{E2A7F305-13B7-485D-8D5F-EE5BBA9EAE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69426" y="4158312"/>
            <a:ext cx="4344329" cy="2443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087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AF719-3C9F-47F7-9224-2C277CFE9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FBF275-A2E3-430B-8338-73A6586059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4188" y="1331913"/>
            <a:ext cx="11389760" cy="3695057"/>
          </a:xfrm>
        </p:spPr>
        <p:txBody>
          <a:bodyPr/>
          <a:lstStyle/>
          <a:p>
            <a:r>
              <a:rPr lang="en-US" dirty="0"/>
              <a:t>A pipeline for capturing, stitching, and rendering of 360-degree videos. [1]</a:t>
            </a:r>
          </a:p>
          <a:p>
            <a:r>
              <a:rPr lang="en-US" dirty="0"/>
              <a:t>Implementation of more advanced alignment and parallax error correction.[1] [2]</a:t>
            </a:r>
          </a:p>
          <a:p>
            <a:r>
              <a:rPr lang="en-US" dirty="0"/>
              <a:t>Utilizing cube mapping to avoid redundant data in the equirectangular projection (important for high resolution video storage). [3]</a:t>
            </a:r>
          </a:p>
          <a:p>
            <a:r>
              <a:rPr lang="en-US" dirty="0"/>
              <a:t>Automatic parameter optimization for dual-fish photos. [4]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68E3A7-11AB-43E7-B13E-B37F9EBC84DD}"/>
              </a:ext>
            </a:extLst>
          </p:cNvPr>
          <p:cNvSpPr txBox="1"/>
          <p:nvPr/>
        </p:nvSpPr>
        <p:spPr>
          <a:xfrm>
            <a:off x="484188" y="5101611"/>
            <a:ext cx="62714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[1] </a:t>
            </a:r>
            <a:r>
              <a:rPr lang="en-US" sz="1200" dirty="0">
                <a:hlinkClick r:id="rId3"/>
              </a:rPr>
              <a:t>https://ieeexplore-ieee-org.stanford.idm.oclc.org/document/8296241</a:t>
            </a:r>
            <a:r>
              <a:rPr lang="en-US" sz="1200" dirty="0"/>
              <a:t> </a:t>
            </a:r>
          </a:p>
          <a:p>
            <a:r>
              <a:rPr lang="en-US" sz="1200" dirty="0"/>
              <a:t>[2] </a:t>
            </a:r>
            <a:r>
              <a:rPr lang="en-US" sz="1200" dirty="0">
                <a:hlinkClick r:id="rId4"/>
              </a:rPr>
              <a:t>https://ieeexplore-ieee-org.stanford.idm.oclc.org/document/8614344</a:t>
            </a:r>
            <a:r>
              <a:rPr lang="en-US" sz="1200" dirty="0"/>
              <a:t> </a:t>
            </a:r>
          </a:p>
          <a:p>
            <a:r>
              <a:rPr lang="en-US" sz="1200" dirty="0"/>
              <a:t>[3] </a:t>
            </a:r>
            <a:r>
              <a:rPr lang="en-US" sz="1200" dirty="0">
                <a:hlinkClick r:id="rId5"/>
              </a:rPr>
              <a:t>https://engineering.fb.com/video-engineering/under-the-hood-building-360-video/</a:t>
            </a:r>
            <a:endParaRPr lang="en-US" sz="1200" dirty="0"/>
          </a:p>
          <a:p>
            <a:r>
              <a:rPr lang="en-US" sz="1200" dirty="0"/>
              <a:t>[4] http://paulbourke.net/dome/dualfish2sphere/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77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2F952-A6F3-4DAD-9901-43BABAB1F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tour of 360-degree photos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34A1EA-847B-42E2-BA70-F2A9ED9FDB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Use cases</a:t>
            </a:r>
          </a:p>
          <a:p>
            <a:r>
              <a:rPr lang="en-US" dirty="0"/>
              <a:t>Capturing</a:t>
            </a:r>
          </a:p>
          <a:p>
            <a:pPr lvl="1"/>
            <a:r>
              <a:rPr lang="en-US" dirty="0"/>
              <a:t> Standard cameras, custom built poly capture devices, dual-fisheye cameras</a:t>
            </a:r>
          </a:p>
          <a:p>
            <a:r>
              <a:rPr lang="en-US" dirty="0"/>
              <a:t>Stitching</a:t>
            </a:r>
          </a:p>
          <a:p>
            <a:pPr lvl="1"/>
            <a:r>
              <a:rPr lang="en-US" dirty="0"/>
              <a:t> Challenges for different capture methods</a:t>
            </a:r>
          </a:p>
          <a:p>
            <a:pPr lvl="1"/>
            <a:r>
              <a:rPr lang="en-US" dirty="0"/>
              <a:t> In-depth look at dual-fisheye to equirectangular pipeline</a:t>
            </a:r>
          </a:p>
          <a:p>
            <a:r>
              <a:rPr lang="en-US" dirty="0"/>
              <a:t>Rendering</a:t>
            </a:r>
          </a:p>
          <a:p>
            <a:pPr lvl="1"/>
            <a:r>
              <a:rPr lang="en-US" dirty="0"/>
              <a:t> Displaying an equirectangular projection for end user consumption</a:t>
            </a:r>
          </a:p>
        </p:txBody>
      </p:sp>
    </p:spTree>
    <p:extLst>
      <p:ext uri="{BB962C8B-B14F-4D97-AF65-F5344CB8AC3E}">
        <p14:creationId xmlns:p14="http://schemas.microsoft.com/office/powerpoint/2010/main" val="854147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5A1B2894-856D-4429-8F2C-08EEA77CFC1E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1225" y="2626989"/>
            <a:ext cx="5670775" cy="3187916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8DE486A-D55B-4C3B-ACD9-0576FCD8A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A37EF0-9217-421E-A66E-1F3D694A78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An explosion in research, development, and commercialization of VR headsets has led to an interest in efficient capture and displaying of 360-degree photography.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9AD3CB-03DF-4441-8A72-25157A9640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Virtual reality and immersive imaging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AB405B-7803-48E6-9AE6-A59B36CE45C7}"/>
              </a:ext>
            </a:extLst>
          </p:cNvPr>
          <p:cNvSpPr txBox="1"/>
          <p:nvPr/>
        </p:nvSpPr>
        <p:spPr>
          <a:xfrm>
            <a:off x="6521225" y="5854271"/>
            <a:ext cx="24858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Oculus Go</a:t>
            </a:r>
          </a:p>
        </p:txBody>
      </p:sp>
    </p:spTree>
    <p:extLst>
      <p:ext uri="{BB962C8B-B14F-4D97-AF65-F5344CB8AC3E}">
        <p14:creationId xmlns:p14="http://schemas.microsoft.com/office/powerpoint/2010/main" val="1216539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69ED76B3-9256-434F-B195-EADFC0CE3DF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6" r="25006"/>
          <a:stretch>
            <a:fillRect/>
          </a:stretch>
        </p:blipFill>
        <p:spPr>
          <a:xfrm>
            <a:off x="9376706" y="356878"/>
            <a:ext cx="2319994" cy="464184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27000FA-9962-4C16-8243-F7F10141F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BA872-6130-4ABE-8B87-12154A1439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An industry motivated to innovate, ease of capture has allowed for intriguing workflows that utilize the visualization power of 360-degree photography. Largely driven by the ease of capture of dual-fisheye cameras.</a:t>
            </a:r>
          </a:p>
          <a:p>
            <a:r>
              <a:rPr lang="en-US" dirty="0"/>
              <a:t>360-degree photos are being utilized for visualization, documentation, issue tracking, x-ray, and time-lapse of construction projects.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BEDEDF-B465-4882-BD03-E5848E7CCA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Architecture, Engineering, and Construction (AEC).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27778-EA71-4F49-88D2-59A648406382}"/>
              </a:ext>
            </a:extLst>
          </p:cNvPr>
          <p:cNvSpPr txBox="1"/>
          <p:nvPr/>
        </p:nvSpPr>
        <p:spPr>
          <a:xfrm>
            <a:off x="9376706" y="4998720"/>
            <a:ext cx="17654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Ricoh Theta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3C80F9A-19C8-4924-9699-41FDBE5AAD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74" y="3587421"/>
            <a:ext cx="4123081" cy="206154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61E758A-D79F-4E2C-8F8F-646162F6C9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1279" y="3580648"/>
            <a:ext cx="4123079" cy="206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326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93EE0F-EF3A-400E-8D35-FA532BD58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Capturing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00A908-0BA8-4AD7-A667-B68507B0790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5301" y="1952232"/>
            <a:ext cx="6596380" cy="2138861"/>
          </a:xfrm>
        </p:spPr>
        <p:txBody>
          <a:bodyPr/>
          <a:lstStyle/>
          <a:p>
            <a:r>
              <a:rPr lang="en-US" dirty="0"/>
              <a:t>Shown here is an example that uses:</a:t>
            </a:r>
          </a:p>
          <a:p>
            <a:pPr lvl="0"/>
            <a:r>
              <a:rPr lang="en-US" dirty="0"/>
              <a:t>1. Sony A7Rii Camera</a:t>
            </a:r>
          </a:p>
          <a:p>
            <a:pPr lvl="0"/>
            <a:r>
              <a:rPr lang="en-US" dirty="0"/>
              <a:t>2. 12mm fisheye lens</a:t>
            </a:r>
          </a:p>
          <a:p>
            <a:pPr lvl="0"/>
            <a:r>
              <a:rPr lang="en-US" dirty="0"/>
              <a:t>3. 360-degree Full Spherical Camera QTVR Tripod</a:t>
            </a:r>
          </a:p>
          <a:p>
            <a:pPr lvl="0"/>
            <a:r>
              <a:rPr lang="en-US" dirty="0"/>
              <a:t>4. Stitched by PTGUI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7C9011-44ED-4595-9577-8BC07EC3BF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Standard cameras and lens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1D63A43C-4B1A-4CA8-BC87-AB2560E54E1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6850" y="1069042"/>
            <a:ext cx="3902192" cy="3902192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D4BD7A3-09D6-424E-902F-4F6B23A598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691" y="4211331"/>
            <a:ext cx="5265299" cy="2221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942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129FE9D3-F928-4592-A6AB-1A7BE484879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69" b="4369"/>
          <a:stretch>
            <a:fillRect/>
          </a:stretch>
        </p:blipFill>
        <p:spPr>
          <a:xfrm>
            <a:off x="664633" y="2647856"/>
            <a:ext cx="5431367" cy="2593799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2184C97-B17D-45DA-B316-B7CCCC9BA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Capturing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E26C80-09C1-4B60-9A77-D9A7A77235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5300" y="1952233"/>
            <a:ext cx="5967305" cy="689368"/>
          </a:xfrm>
        </p:spPr>
        <p:txBody>
          <a:bodyPr/>
          <a:lstStyle/>
          <a:p>
            <a:r>
              <a:rPr lang="en-US" dirty="0"/>
              <a:t>High-quality, production-ready 3D-360 devices. Up to 8k resolution per eye in VR.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D1EF97-D643-4E6B-A88F-003175C2C5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Custom build poly capture hardware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89C407-915F-468F-BF5E-7306317AAF39}"/>
              </a:ext>
            </a:extLst>
          </p:cNvPr>
          <p:cNvSpPr txBox="1"/>
          <p:nvPr/>
        </p:nvSpPr>
        <p:spPr>
          <a:xfrm>
            <a:off x="664633" y="5241655"/>
            <a:ext cx="30244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Facebook surround 360</a:t>
            </a:r>
          </a:p>
        </p:txBody>
      </p:sp>
    </p:spTree>
    <p:extLst>
      <p:ext uri="{BB962C8B-B14F-4D97-AF65-F5344CB8AC3E}">
        <p14:creationId xmlns:p14="http://schemas.microsoft.com/office/powerpoint/2010/main" val="3085656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B3379BAB-BDB9-478F-9AE3-664450CFAB9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9552" y="1522265"/>
            <a:ext cx="1737834" cy="173783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1CCE8E4-4EBF-491F-9FB7-8ED6D95A2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Capturing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240E51-9C0C-4164-98B6-3A7D5E8843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5300" y="1952233"/>
            <a:ext cx="7954963" cy="2497848"/>
          </a:xfrm>
        </p:spPr>
        <p:txBody>
          <a:bodyPr/>
          <a:lstStyle/>
          <a:p>
            <a:r>
              <a:rPr lang="en-US" dirty="0"/>
              <a:t>A number of camera makers have produced multiple generations of dual-fish eye cameras. My project focuses on the Ricoh Theta S which features the following specs: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2x 1/ 2.3 12M CMOS 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2x F/2.0 Lens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Still image resolution up to 5376 x 2688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Video resolution up to 1920 x 1080 @ 30 FPS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9B9A38-9E3D-4FF6-963B-27033DFD49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Dual-Fisheye Cameras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7C7650-8042-4D79-8895-6CC2627EFF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4059" y="3725417"/>
            <a:ext cx="2590427" cy="188928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13F11F-21C4-428E-9B7E-E1A3E3C6D1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400" y="1522265"/>
            <a:ext cx="1291153" cy="172153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3A8443C-695C-49E8-AE25-5C278E738833}"/>
              </a:ext>
            </a:extLst>
          </p:cNvPr>
          <p:cNvSpPr txBox="1"/>
          <p:nvPr/>
        </p:nvSpPr>
        <p:spPr>
          <a:xfrm>
            <a:off x="8679553" y="3260099"/>
            <a:ext cx="11959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Ricoh Theta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9597AE-E79C-4DB8-B59F-7257C429453F}"/>
              </a:ext>
            </a:extLst>
          </p:cNvPr>
          <p:cNvSpPr txBox="1"/>
          <p:nvPr/>
        </p:nvSpPr>
        <p:spPr>
          <a:xfrm>
            <a:off x="10566400" y="3253777"/>
            <a:ext cx="138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Samsung Gear 360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F2D75E-B917-4663-981A-25EDAB2F86E6}"/>
              </a:ext>
            </a:extLst>
          </p:cNvPr>
          <p:cNvSpPr txBox="1"/>
          <p:nvPr/>
        </p:nvSpPr>
        <p:spPr>
          <a:xfrm>
            <a:off x="8754059" y="5664521"/>
            <a:ext cx="18123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Nikon </a:t>
            </a:r>
            <a:r>
              <a:rPr lang="en-US" sz="1200" dirty="0" err="1"/>
              <a:t>Keymission</a:t>
            </a:r>
            <a:r>
              <a:rPr lang="en-US" sz="1200" dirty="0"/>
              <a:t> 360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A10C767-CCD5-41AF-9C74-CC60E3F424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212" y="4450081"/>
            <a:ext cx="6096000" cy="224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708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2E8E21-DCC1-4233-8987-8CA36E7D0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Stitching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91066F-DDC7-4414-81CD-1EE757D253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5300" y="1952232"/>
            <a:ext cx="7954963" cy="1163501"/>
          </a:xfrm>
        </p:spPr>
        <p:txBody>
          <a:bodyPr/>
          <a:lstStyle/>
          <a:p>
            <a:r>
              <a:rPr lang="en-US" dirty="0"/>
              <a:t>The following slides describe a purely geometric approach to creating an equirectangular photo from two raw fisheye photos.</a:t>
            </a:r>
          </a:p>
          <a:p>
            <a:r>
              <a:rPr lang="en-US" dirty="0"/>
              <a:t>There is an alternative approach that utilizes feature points to find the overlapping regions before warping and blending.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88E5EA-E812-40AA-836F-EFB27DA0DF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Dual-Fisheye to equirectangular projection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F3565E-E8EC-4BF3-814C-A26CEE2966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3342821"/>
            <a:ext cx="4690156" cy="26382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D489820-4AC6-49A1-A82B-E48EA5351B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0266" y="3342821"/>
            <a:ext cx="5296747" cy="264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523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2FC7378D-2E0C-4F62-9BF1-79BF1AF3CA8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491" y="519767"/>
            <a:ext cx="6373793" cy="5457749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855288F-F393-4ED4-B323-4C4E9A71E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Stitching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3965A4-E788-4CF1-9424-2D4C5476AD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5299" y="1952232"/>
            <a:ext cx="5029200" cy="3609975"/>
          </a:xfrm>
        </p:spPr>
        <p:txBody>
          <a:bodyPr/>
          <a:lstStyle/>
          <a:p>
            <a:r>
              <a:rPr lang="en-US" dirty="0"/>
              <a:t>The follow steps must be applied to each fisheye.</a:t>
            </a:r>
          </a:p>
          <a:p>
            <a:pPr marL="342900" indent="-342900">
              <a:buAutoNum type="arabicPeriod"/>
            </a:pPr>
            <a:r>
              <a:rPr lang="en-US" dirty="0"/>
              <a:t>Create the output image at the proper size</a:t>
            </a:r>
          </a:p>
          <a:p>
            <a:pPr marL="342900" indent="-342900">
              <a:buAutoNum type="arabicPeriod"/>
            </a:pPr>
            <a:r>
              <a:rPr lang="en-US" dirty="0"/>
              <a:t>Foreach pixel in output image</a:t>
            </a:r>
          </a:p>
          <a:p>
            <a:pPr marL="1028700" lvl="1" indent="-342900">
              <a:buAutoNum type="arabicPeriod"/>
            </a:pPr>
            <a:r>
              <a:rPr lang="en-US" sz="1200" dirty="0"/>
              <a:t>Map the x, y to the normalized equirectangular coordinate space</a:t>
            </a:r>
          </a:p>
          <a:p>
            <a:pPr marL="1028700" lvl="1" indent="-342900">
              <a:buAutoNum type="arabicPeriod"/>
            </a:pPr>
            <a:r>
              <a:rPr lang="en-US" sz="1200" dirty="0"/>
              <a:t>Calculate the longitude and latitude</a:t>
            </a:r>
          </a:p>
          <a:p>
            <a:pPr marL="1028700" lvl="1" indent="-342900">
              <a:buAutoNum type="arabicPeriod"/>
            </a:pPr>
            <a:r>
              <a:rPr lang="en-US" sz="1200" dirty="0"/>
              <a:t>Calculate a 3D vector from longitude/latitude</a:t>
            </a:r>
          </a:p>
          <a:p>
            <a:pPr marL="1028700" lvl="1" indent="-342900">
              <a:buAutoNum type="arabicPeriod"/>
            </a:pPr>
            <a:r>
              <a:rPr lang="en-US" sz="1200" dirty="0"/>
              <a:t>Project 3D vector to unit circle radius and angle</a:t>
            </a:r>
          </a:p>
          <a:p>
            <a:pPr marL="1028700" lvl="1" indent="-342900">
              <a:buAutoNum type="arabicPeriod"/>
            </a:pPr>
            <a:r>
              <a:rPr lang="en-US" sz="1200" dirty="0"/>
              <a:t>Compensate for rotation of fisheye</a:t>
            </a:r>
          </a:p>
          <a:p>
            <a:pPr marL="1028700" lvl="1" indent="-342900">
              <a:buAutoNum type="arabicPeriod"/>
            </a:pPr>
            <a:r>
              <a:rPr lang="en-US" sz="1200" dirty="0"/>
              <a:t>De-normalize unit circle point to location in source fish eye image</a:t>
            </a:r>
          </a:p>
          <a:p>
            <a:pPr marL="1028700" lvl="1" indent="-342900">
              <a:buAutoNum type="arabicPeriod"/>
            </a:pPr>
            <a:r>
              <a:rPr lang="en-US" sz="1200" dirty="0"/>
              <a:t>Copy pixel color from source image to destination x, y</a:t>
            </a:r>
          </a:p>
          <a:p>
            <a:r>
              <a:rPr lang="en-US" dirty="0"/>
              <a:t>	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447561-40BE-4680-9273-7BC8F6148C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Projecting fisheye to equirectangular space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9A028A-F6B8-4288-93EC-F6D0147FE130}"/>
              </a:ext>
            </a:extLst>
          </p:cNvPr>
          <p:cNvSpPr txBox="1"/>
          <p:nvPr/>
        </p:nvSpPr>
        <p:spPr>
          <a:xfrm>
            <a:off x="5622551" y="6003612"/>
            <a:ext cx="56541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Credit: http://paulbourke.net/dome/dualfish2sphere/</a:t>
            </a:r>
          </a:p>
        </p:txBody>
      </p:sp>
    </p:spTree>
    <p:extLst>
      <p:ext uri="{BB962C8B-B14F-4D97-AF65-F5344CB8AC3E}">
        <p14:creationId xmlns:p14="http://schemas.microsoft.com/office/powerpoint/2010/main" val="3448783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beam2018">
      <a:dk1>
        <a:srgbClr val="000000"/>
      </a:dk1>
      <a:lt1>
        <a:srgbClr val="FEFFFF"/>
      </a:lt1>
      <a:dk2>
        <a:srgbClr val="333333"/>
      </a:dk2>
      <a:lt2>
        <a:srgbClr val="EBEBEB"/>
      </a:lt2>
      <a:accent1>
        <a:srgbClr val="0083DB"/>
      </a:accent1>
      <a:accent2>
        <a:srgbClr val="0083DB"/>
      </a:accent2>
      <a:accent3>
        <a:srgbClr val="0083DB"/>
      </a:accent3>
      <a:accent4>
        <a:srgbClr val="0083DB"/>
      </a:accent4>
      <a:accent5>
        <a:srgbClr val="0083DB"/>
      </a:accent5>
      <a:accent6>
        <a:srgbClr val="0083DB"/>
      </a:accent6>
      <a:hlink>
        <a:srgbClr val="0083DB"/>
      </a:hlink>
      <a:folHlink>
        <a:srgbClr val="0083D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uebeam PowerPoint Template.potx" id="{CFC62F10-143B-4C01-8DB2-18F203B728C3}" vid="{6D9D2FF5-F8EF-46FA-8592-B9C4597CA1C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h6164ce60a0f468a9090d0ea03f93b57 xmlns="3accf488-c6db-4ef1-9a03-6e2f7fd771a5">
      <Terms xmlns="http://schemas.microsoft.com/office/infopath/2007/PartnerControls">
        <TermInfo xmlns="http://schemas.microsoft.com/office/infopath/2007/PartnerControls">
          <TermName xmlns="http://schemas.microsoft.com/office/infopath/2007/PartnerControls">Reference</TermName>
          <TermId xmlns="http://schemas.microsoft.com/office/infopath/2007/PartnerControls">707366b5-6389-40ef-bdea-cb52cdf232ec</TermId>
        </TermInfo>
      </Terms>
    </h6164ce60a0f468a9090d0ea03f93b57>
    <pd94cbe5b6904a90b3f4bdc9e2509143 xmlns="3accf488-c6db-4ef1-9a03-6e2f7fd771a5">
      <Terms xmlns="http://schemas.microsoft.com/office/infopath/2007/PartnerControls"/>
    </pd94cbe5b6904a90b3f4bdc9e2509143>
    <nb9fb15f4201450ca9b1a38d4288ca96 xmlns="3accf488-c6db-4ef1-9a03-6e2f7fd771a5">
      <Terms xmlns="http://schemas.microsoft.com/office/infopath/2007/PartnerControls"/>
    </nb9fb15f4201450ca9b1a38d4288ca96>
    <OwlReviewExpiryDate xmlns="3accf488-c6db-4ef1-9a03-6e2f7fd771a5" xsi:nil="true"/>
    <TaxCatchAll xmlns="3accf488-c6db-4ef1-9a03-6e2f7fd771a5">
      <Value>26</Value>
      <Value>24</Value>
      <Value>2</Value>
    </TaxCatchAll>
    <f048defba26940849737b60defe6a96f xmlns="3accf488-c6db-4ef1-9a03-6e2f7fd771a5">
      <Terms xmlns="http://schemas.microsoft.com/office/infopath/2007/PartnerControls">
        <TermInfo xmlns="http://schemas.microsoft.com/office/infopath/2007/PartnerControls">
          <TermName xmlns="http://schemas.microsoft.com/office/infopath/2007/PartnerControls">Marketing</TermName>
          <TermId xmlns="http://schemas.microsoft.com/office/infopath/2007/PartnerControls">70a1f14f-cdcc-4338-b259-2384cad61b89</TermId>
        </TermInfo>
      </Terms>
    </f048defba26940849737b60defe6a96f>
    <h468579408744d68a2414e69e9a28934 xmlns="3accf488-c6db-4ef1-9a03-6e2f7fd771a5">
      <Terms xmlns="http://schemas.microsoft.com/office/infopath/2007/PartnerControls">
        <TermInfo xmlns="http://schemas.microsoft.com/office/infopath/2007/PartnerControls">
          <TermName xmlns="http://schemas.microsoft.com/office/infopath/2007/PartnerControls">Employees</TermName>
          <TermId xmlns="http://schemas.microsoft.com/office/infopath/2007/PartnerControls">280a23a4-4afe-4197-88e2-c5be17322949</TermId>
        </TermInfo>
      </Terms>
    </h468579408744d68a2414e69e9a28934>
    <l146c98189ed439ca528dd2ff94489e2 xmlns="3accf488-c6db-4ef1-9a03-6e2f7fd771a5">
      <Terms xmlns="http://schemas.microsoft.com/office/infopath/2007/PartnerControls"/>
    </l146c98189ed439ca528dd2ff94489e2>
    <k476dd5b7a1d4d87b210fb673b1dcee9 xmlns="3accf488-c6db-4ef1-9a03-6e2f7fd771a5">
      <Terms xmlns="http://schemas.microsoft.com/office/infopath/2007/PartnerControls"/>
    </k476dd5b7a1d4d87b210fb673b1dcee9>
    <RoutingRuleDescription xmlns="http://schemas.microsoft.com/sharepoint/v3">Branding</RoutingRuleDescription>
    <OwlDocPortalDescription xmlns="3accf488-c6db-4ef1-9a03-6e2f7fd771a5">PowerPoint Template</OwlDocPortalDescription>
    <IconOverlay xmlns="http://schemas.microsoft.com/sharepoint/v4" xsi:nil="true"/>
    <ieb0c369890b4f2b85db074687ab351a xmlns="3accf488-c6db-4ef1-9a03-6e2f7fd771a5">
      <Terms xmlns="http://schemas.microsoft.com/office/infopath/2007/PartnerControls"/>
    </ieb0c369890b4f2b85db074687ab351a>
    <_ip_UnifiedCompliancePolicyUIAction xmlns="http://schemas.microsoft.com/sharepoint/v3" xsi:nil="true"/>
    <OwlPromoteItem xmlns="da12662b-c8a9-4c84-a94b-b6bc59bf2cd4">false</OwlPromoteItem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Intranet Document" ma:contentTypeID="0x010100088E559B2D4E974F999DD1D8708D2F3D01003A6E71F37BAB3145824C98216C747FB0" ma:contentTypeVersion="19" ma:contentTypeDescription="" ma:contentTypeScope="" ma:versionID="5978b7d47a43dd8ad9f3025191cfcb50">
  <xsd:schema xmlns:xsd="http://www.w3.org/2001/XMLSchema" xmlns:xs="http://www.w3.org/2001/XMLSchema" xmlns:p="http://schemas.microsoft.com/office/2006/metadata/properties" xmlns:ns1="http://schemas.microsoft.com/sharepoint/v3" xmlns:ns2="3accf488-c6db-4ef1-9a03-6e2f7fd771a5" xmlns:ns3="7425bee7-ffcc-40d9-8c05-f70c5ded4892" xmlns:ns4="http://schemas.microsoft.com/sharepoint/v4" xmlns:ns5="79980bd5-1a24-4a90-b777-63b296466353" xmlns:ns6="da12662b-c8a9-4c84-a94b-b6bc59bf2cd4" targetNamespace="http://schemas.microsoft.com/office/2006/metadata/properties" ma:root="true" ma:fieldsID="7878a79676c239c56d5bb00e55e55418" ns1:_="" ns2:_="" ns3:_="" ns4:_="" ns5:_="" ns6:_="">
    <xsd:import namespace="http://schemas.microsoft.com/sharepoint/v3"/>
    <xsd:import namespace="3accf488-c6db-4ef1-9a03-6e2f7fd771a5"/>
    <xsd:import namespace="7425bee7-ffcc-40d9-8c05-f70c5ded4892"/>
    <xsd:import namespace="http://schemas.microsoft.com/sharepoint/v4"/>
    <xsd:import namespace="79980bd5-1a24-4a90-b777-63b296466353"/>
    <xsd:import namespace="da12662b-c8a9-4c84-a94b-b6bc59bf2cd4"/>
    <xsd:element name="properties">
      <xsd:complexType>
        <xsd:sequence>
          <xsd:element name="documentManagement">
            <xsd:complexType>
              <xsd:all>
                <xsd:element ref="ns2:OwlDocPortalDescription" minOccurs="0"/>
                <xsd:element ref="ns2:h6164ce60a0f468a9090d0ea03f93b57" minOccurs="0"/>
                <xsd:element ref="ns2:TaxCatchAll" minOccurs="0"/>
                <xsd:element ref="ns2:TaxCatchAllLabel" minOccurs="0"/>
                <xsd:element ref="ns2:h468579408744d68a2414e69e9a28934" minOccurs="0"/>
                <xsd:element ref="ns2:ieb0c369890b4f2b85db074687ab351a" minOccurs="0"/>
                <xsd:element ref="ns2:f048defba26940849737b60defe6a96f" minOccurs="0"/>
                <xsd:element ref="ns3:SharedWithUsers" minOccurs="0"/>
                <xsd:element ref="ns3:SharedWithDetails" minOccurs="0"/>
                <xsd:element ref="ns4:IconOverlay" minOccurs="0"/>
                <xsd:element ref="ns1:RoutingRuleDescription"/>
                <xsd:element ref="ns2:nb9fb15f4201450ca9b1a38d4288ca96" minOccurs="0"/>
                <xsd:element ref="ns2:k476dd5b7a1d4d87b210fb673b1dcee9" minOccurs="0"/>
                <xsd:element ref="ns2:pd94cbe5b6904a90b3f4bdc9e2509143" minOccurs="0"/>
                <xsd:element ref="ns2:l146c98189ed439ca528dd2ff94489e2" minOccurs="0"/>
                <xsd:element ref="ns3:LastSharedByUser" minOccurs="0"/>
                <xsd:element ref="ns3:LastSharedByTime" minOccurs="0"/>
                <xsd:element ref="ns5:MediaServiceMetadata" minOccurs="0"/>
                <xsd:element ref="ns5:MediaServiceFastMetadata" minOccurs="0"/>
                <xsd:element ref="ns2:OwlReviewExpiryDate" minOccurs="0"/>
                <xsd:element ref="ns1:_ip_UnifiedCompliancePolicyProperties" minOccurs="0"/>
                <xsd:element ref="ns1:_ip_UnifiedCompliancePolicyUIAction" minOccurs="0"/>
                <xsd:element ref="ns5:MediaServiceEventHashCode" minOccurs="0"/>
                <xsd:element ref="ns5:MediaServiceGenerationTime" minOccurs="0"/>
                <xsd:element ref="ns6:OwlPromoteItem" minOccurs="0"/>
                <xsd:element ref="ns5:MediaServiceAutoTags" minOccurs="0"/>
                <xsd:element ref="ns5:MediaServiceOCR" minOccurs="0"/>
                <xsd:element ref="ns5:MediaServiceAutoKeyPoints" minOccurs="0"/>
                <xsd:element ref="ns5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RoutingRuleDescription" ma:index="22" ma:displayName="Description" ma:description="" ma:internalName="RoutingRuleDescription">
      <xsd:simpleType>
        <xsd:restriction base="dms:Text">
          <xsd:maxLength value="255"/>
        </xsd:restriction>
      </xsd:simpleType>
    </xsd:element>
    <xsd:element name="_ip_UnifiedCompliancePolicyProperties" ma:index="36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37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accf488-c6db-4ef1-9a03-6e2f7fd771a5" elementFormDefault="qualified">
    <xsd:import namespace="http://schemas.microsoft.com/office/2006/documentManagement/types"/>
    <xsd:import namespace="http://schemas.microsoft.com/office/infopath/2007/PartnerControls"/>
    <xsd:element name="OwlDocPortalDescription" ma:index="8" nillable="true" ma:displayName="Document Description" ma:internalName="OwlDocPortalDescription">
      <xsd:simpleType>
        <xsd:restriction base="dms:Note">
          <xsd:maxLength value="255"/>
        </xsd:restriction>
      </xsd:simpleType>
    </xsd:element>
    <xsd:element name="h6164ce60a0f468a9090d0ea03f93b57" ma:index="9" nillable="true" ma:taxonomy="true" ma:internalName="h6164ce60a0f468a9090d0ea03f93b57" ma:taxonomyFieldName="OwlDocPortalCategory" ma:displayName="Document Category" ma:fieldId="{16164ce6-0a0f-468a-9090-d0ea03f93b57}" ma:sspId="2162261d-84e2-4ccc-be48-a2a092f161bb" ma:termSetId="ebbed4cb-702e-42c4-aebb-c5869c2c3e3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0" nillable="true" ma:displayName="Taxonomy Catch All Column" ma:description="" ma:hidden="true" ma:list="{3e1e8b97-6e0b-4629-8c14-47d139eb8e84}" ma:internalName="TaxCatchAll" ma:showField="CatchAllData" ma:web="3accf488-c6db-4ef1-9a03-6e2f7fd771a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1" nillable="true" ma:displayName="Taxonomy Catch All Column1" ma:description="" ma:hidden="true" ma:list="{3e1e8b97-6e0b-4629-8c14-47d139eb8e84}" ma:internalName="TaxCatchAllLabel" ma:readOnly="true" ma:showField="CatchAllDataLabel" ma:web="3accf488-c6db-4ef1-9a03-6e2f7fd771a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h468579408744d68a2414e69e9a28934" ma:index="13" nillable="true" ma:taxonomy="true" ma:internalName="h468579408744d68a2414e69e9a28934" ma:taxonomyFieldName="Audience1" ma:displayName="Audience" ma:default="" ma:fieldId="{14685794-0874-4d68-a241-4e69e9a28934}" ma:taxonomyMulti="true" ma:sspId="2162261d-84e2-4ccc-be48-a2a092f161bb" ma:termSetId="58a2f1c0-adb4-40c7-970f-b0776327375f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eb0c369890b4f2b85db074687ab351a" ma:index="15" nillable="true" ma:taxonomy="true" ma:internalName="ieb0c369890b4f2b85db074687ab351a" ma:taxonomyFieldName="Product" ma:displayName="Product" ma:default="" ma:fieldId="{2eb0c369-890b-4f2b-85db-074687ab351a}" ma:taxonomyMulti="true" ma:sspId="2162261d-84e2-4ccc-be48-a2a092f161bb" ma:termSetId="43e03ca5-3ca7-4644-b5fc-085a61dea151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f048defba26940849737b60defe6a96f" ma:index="17" nillable="true" ma:taxonomy="true" ma:internalName="f048defba26940849737b60defe6a96f" ma:taxonomyFieldName="TeamOwner" ma:displayName="Team Owner" ma:default="" ma:fieldId="{f048defb-a269-4084-9737-b60defe6a96f}" ma:taxonomyMulti="true" ma:sspId="2162261d-84e2-4ccc-be48-a2a092f161bb" ma:termSetId="62436884-bfd2-4b3c-bbf5-9bba7ca34c8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nb9fb15f4201450ca9b1a38d4288ca96" ma:index="23" nillable="true" ma:taxonomy="true" ma:internalName="nb9fb15f4201450ca9b1a38d4288ca96" ma:taxonomyFieldName="OwlContentTargetOptionsFour" ma:displayName="OwlContentTargetOptionsFour" ma:default="" ma:fieldId="{7b9fb15f-4201-450c-a9b1-a38d4288ca96}" ma:sspId="2162261d-84e2-4ccc-be48-a2a092f161bb" ma:termSetId="4c00a746-896e-40f4-9256-247c2247eb81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k476dd5b7a1d4d87b210fb673b1dcee9" ma:index="25" nillable="true" ma:taxonomy="true" ma:internalName="k476dd5b7a1d4d87b210fb673b1dcee9" ma:taxonomyFieldName="OwlContentTargetOptionsOne" ma:displayName="OwlContentTargetOptionsOne" ma:default="" ma:fieldId="{4476dd5b-7a1d-4d87-b210-fb673b1dcee9}" ma:sspId="2162261d-84e2-4ccc-be48-a2a092f161bb" ma:termSetId="1dbf33cc-009a-4db5-a948-d2beca31a682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pd94cbe5b6904a90b3f4bdc9e2509143" ma:index="27" nillable="true" ma:taxonomy="true" ma:internalName="pd94cbe5b6904a90b3f4bdc9e2509143" ma:taxonomyFieldName="OwlContentTargetOptionsThree" ma:displayName="OwlContentTargetOptionsThree" ma:default="" ma:fieldId="{9d94cbe5-b690-4a90-b3f4-bdc9e2509143}" ma:sspId="2162261d-84e2-4ccc-be48-a2a092f161bb" ma:termSetId="028ef5c2-29f5-449d-90cf-1a1bb86eed4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l146c98189ed439ca528dd2ff94489e2" ma:index="29" nillable="true" ma:taxonomy="true" ma:internalName="l146c98189ed439ca528dd2ff94489e2" ma:taxonomyFieldName="OwlContentTargetOptionsTwo" ma:displayName="OwlContentTargetOptionsTwo" ma:default="" ma:fieldId="{5146c981-89ed-439c-a528-dd2ff94489e2}" ma:sspId="2162261d-84e2-4ccc-be48-a2a092f161bb" ma:termSetId="b6102d48-6b4f-475c-a7e7-fb6cbb0e3acd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OwlReviewExpiryDate" ma:index="35" nillable="true" ma:displayName="Review/Expiry Date" ma:format="DateOnly" ma:internalName="OwlReviewExpiryDate" ma:readOnly="fals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25bee7-ffcc-40d9-8c05-f70c5ded4892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3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3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21" nillable="true" ma:displayName="IconOverlay" ma:hidden="true" ma:internalName="IconOverlay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980bd5-1a24-4a90-b777-63b29646635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3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3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EventHashCode" ma:index="3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3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Tags" ma:index="41" nillable="true" ma:displayName="Tags" ma:internalName="MediaServiceAutoTags" ma:readOnly="true">
      <xsd:simpleType>
        <xsd:restriction base="dms:Text"/>
      </xsd:simpleType>
    </xsd:element>
    <xsd:element name="MediaServiceOCR" ma:index="4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4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4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12662b-c8a9-4c84-a94b-b6bc59bf2cd4" elementFormDefault="qualified">
    <xsd:import namespace="http://schemas.microsoft.com/office/2006/documentManagement/types"/>
    <xsd:import namespace="http://schemas.microsoft.com/office/infopath/2007/PartnerControls"/>
    <xsd:element name="OwlPromoteItem" ma:index="40" nillable="true" ma:displayName="Promote Item" ma:internalName="OwlPromoteItem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3EB939A-D566-42C0-BD49-56B6DEC9EA2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EBAD12C-EF39-4846-8F11-CDEF73511F2A}">
  <ds:schemaRefs>
    <ds:schemaRef ds:uri="http://schemas.microsoft.com/sharepoint/v3"/>
    <ds:schemaRef ds:uri="http://purl.org/dc/terms/"/>
    <ds:schemaRef ds:uri="http://schemas.openxmlformats.org/package/2006/metadata/core-properties"/>
    <ds:schemaRef ds:uri="79980bd5-1a24-4a90-b777-63b296466353"/>
    <ds:schemaRef ds:uri="http://schemas.microsoft.com/office/2006/metadata/properties"/>
    <ds:schemaRef ds:uri="http://schemas.microsoft.com/sharepoint/v4"/>
    <ds:schemaRef ds:uri="http://schemas.microsoft.com/office/2006/documentManagement/types"/>
    <ds:schemaRef ds:uri="3accf488-c6db-4ef1-9a03-6e2f7fd771a5"/>
    <ds:schemaRef ds:uri="http://schemas.microsoft.com/office/infopath/2007/PartnerControls"/>
    <ds:schemaRef ds:uri="da12662b-c8a9-4c84-a94b-b6bc59bf2cd4"/>
    <ds:schemaRef ds:uri="http://www.w3.org/XML/1998/namespace"/>
    <ds:schemaRef ds:uri="7425bee7-ffcc-40d9-8c05-f70c5ded4892"/>
    <ds:schemaRef ds:uri="http://purl.org/dc/dcmitype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80EB6657-1369-44AF-A757-2A5D39B1934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3accf488-c6db-4ef1-9a03-6e2f7fd771a5"/>
    <ds:schemaRef ds:uri="7425bee7-ffcc-40d9-8c05-f70c5ded4892"/>
    <ds:schemaRef ds:uri="http://schemas.microsoft.com/sharepoint/v4"/>
    <ds:schemaRef ds:uri="79980bd5-1a24-4a90-b777-63b296466353"/>
    <ds:schemaRef ds:uri="da12662b-c8a9-4c84-a94b-b6bc59bf2cd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Bluebeam PowerPoint Template</Template>
  <TotalTime>885</TotalTime>
  <Words>932</Words>
  <Application>Microsoft Office PowerPoint</Application>
  <PresentationFormat>Widescreen</PresentationFormat>
  <Paragraphs>114</Paragraphs>
  <Slides>13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CambriaMath</vt:lpstr>
      <vt:lpstr>Arial</vt:lpstr>
      <vt:lpstr>Arial Black</vt:lpstr>
      <vt:lpstr>Calibri</vt:lpstr>
      <vt:lpstr>Office Theme</vt:lpstr>
      <vt:lpstr>Dual-Fisheye capturing, stitching,  and rendering 360-degree photos.</vt:lpstr>
      <vt:lpstr>A tour of 360-degree photos</vt:lpstr>
      <vt:lpstr>Use cases</vt:lpstr>
      <vt:lpstr>Use cases</vt:lpstr>
      <vt:lpstr>Capturing</vt:lpstr>
      <vt:lpstr>Capturing</vt:lpstr>
      <vt:lpstr>Capturing</vt:lpstr>
      <vt:lpstr>Stitching</vt:lpstr>
      <vt:lpstr>Stitching</vt:lpstr>
      <vt:lpstr>Stitching</vt:lpstr>
      <vt:lpstr>Stitching</vt:lpstr>
      <vt:lpstr>Rendering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Dual-Fisheye capturing, stitching,  and rendering 360 photos.</dc:title>
  <dc:creator>Jake Lange</dc:creator>
  <cp:lastModifiedBy>Jake Lange</cp:lastModifiedBy>
  <cp:revision>18</cp:revision>
  <dcterms:created xsi:type="dcterms:W3CDTF">2019-12-10T03:44:53Z</dcterms:created>
  <dcterms:modified xsi:type="dcterms:W3CDTF">2019-12-10T18:30:43Z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wlContentTargetOptionsFour">
    <vt:lpwstr/>
  </property>
  <property fmtid="{D5CDD505-2E9C-101B-9397-08002B2CF9AE}" pid="3" name="Audience1">
    <vt:lpwstr>2;#Employees|280a23a4-4afe-4197-88e2-c5be17322949</vt:lpwstr>
  </property>
  <property fmtid="{D5CDD505-2E9C-101B-9397-08002B2CF9AE}" pid="4" name="OwlDocPortalCategory">
    <vt:lpwstr>26;#Reference|707366b5-6389-40ef-bdea-cb52cdf232ec</vt:lpwstr>
  </property>
  <property fmtid="{D5CDD505-2E9C-101B-9397-08002B2CF9AE}" pid="5" name="ContentTypeId">
    <vt:lpwstr>0x010100088E559B2D4E974F999DD1D8708D2F3D01003A6E71F37BAB3145824C98216C747FB0</vt:lpwstr>
  </property>
  <property fmtid="{D5CDD505-2E9C-101B-9397-08002B2CF9AE}" pid="6" name="Product">
    <vt:lpwstr/>
  </property>
  <property fmtid="{D5CDD505-2E9C-101B-9397-08002B2CF9AE}" pid="7" name="OwlContentTargetOptionsTwo">
    <vt:lpwstr/>
  </property>
  <property fmtid="{D5CDD505-2E9C-101B-9397-08002B2CF9AE}" pid="8" name="TeamOwner">
    <vt:lpwstr>24;#Marketing|70a1f14f-cdcc-4338-b259-2384cad61b89</vt:lpwstr>
  </property>
  <property fmtid="{D5CDD505-2E9C-101B-9397-08002B2CF9AE}" pid="9" name="OwlContentTargetOptionsThree">
    <vt:lpwstr/>
  </property>
  <property fmtid="{D5CDD505-2E9C-101B-9397-08002B2CF9AE}" pid="10" name="OwlContentTargetOptionsOne">
    <vt:lpwstr/>
  </property>
</Properties>
</file>

<file path=docProps/thumbnail.jpeg>
</file>